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slides/slide290.xml" ContentType="application/vnd.openxmlformats-officedocument.presentationml.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slides/slide308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259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s/slide295.xml" ContentType="application/vnd.openxmlformats-officedocument.presentationml.slide+xml"/>
  <Override PartName="/ppt/slides/slide300.xml" ContentType="application/vnd.openxmlformats-officedocument.presentationml.slide+xml"/>
  <Override PartName="/ppt/slides/slide31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s/slide284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s/slide262.xml" ContentType="application/vnd.openxmlformats-officedocument.presentationml.slide+xml"/>
  <Override PartName="/ppt/slides/slide273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316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30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78.xml" ContentType="application/vnd.openxmlformats-officedocument.presentationml.slide+xml"/>
  <Override PartName="/ppt/slides/slide289.xml" ContentType="application/vnd.openxmlformats-officedocument.presentationml.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67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81.xml" ContentType="application/vnd.openxmlformats-officedocument.presentationml.slide+xml"/>
  <Override PartName="/ppt/slides/slide292.xml" ContentType="application/vnd.openxmlformats-officedocument.presentationml.slide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slides/slide270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s/slide297.xml" ContentType="application/vnd.openxmlformats-officedocument.presentationml.slide+xml"/>
  <Override PartName="/ppt/slides/slide302.xml" ContentType="application/vnd.openxmlformats-officedocument.presentationml.slide+xml"/>
  <Override PartName="/ppt/slides/slide31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239.xml" ContentType="application/vnd.openxmlformats-officedocument.presentationml.slide+xml"/>
  <Override PartName="/ppt/slides/slide286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46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slides/slide293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Override PartName="/ppt/slides/slide253.xml" ContentType="application/vnd.openxmlformats-officedocument.presentationml.slide+xml"/>
  <Override PartName="/ppt/slides/slide2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42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s/slide318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30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31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287.xml" ContentType="application/vnd.openxmlformats-officedocument.presentationml.slide+xml"/>
  <Override PartName="/ppt/slides/slide298.xml" ContentType="application/vnd.openxmlformats-officedocument.presentationml.slide+xml"/>
  <Override PartName="/ppt/slides/slide303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31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s/slide283.xml" ContentType="application/vnd.openxmlformats-officedocument.presentationml.slide+xml"/>
  <Override PartName="/ppt/slides/slide29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299.xml" ContentType="application/vnd.openxmlformats-officedocument.presentationml.slide+xml"/>
  <Override PartName="/ppt/slides/slide304.xml" ContentType="application/vnd.openxmlformats-officedocument.presentationml.slide+xml"/>
  <Override PartName="/ppt/slides/slide31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slides/slide288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s/slide291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280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309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slides/slide31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s/slide285.xml" ContentType="application/vnd.openxmlformats-officedocument.presentationml.slide+xml"/>
  <Override PartName="/ppt/slides/slide296.xml" ContentType="application/vnd.openxmlformats-officedocument.presentationml.slide+xml"/>
  <Override PartName="/ppt/slides/slide30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67.xml" ContentType="application/vnd.openxmlformats-officedocument.presentationml.slide+xml"/>
  <Override PartName="/ppt/slides/slide306.xml" ContentType="application/vnd.openxmlformats-officedocument.presentationml.slide+xml"/>
  <Override PartName="/ppt/slides/slide317.xml" ContentType="application/vnd.openxmlformats-officedocument.presentationml.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  <p:sldId id="487" r:id="rId232"/>
    <p:sldId id="488" r:id="rId233"/>
    <p:sldId id="489" r:id="rId234"/>
    <p:sldId id="490" r:id="rId235"/>
    <p:sldId id="491" r:id="rId236"/>
    <p:sldId id="492" r:id="rId237"/>
    <p:sldId id="493" r:id="rId238"/>
    <p:sldId id="494" r:id="rId239"/>
    <p:sldId id="495" r:id="rId240"/>
    <p:sldId id="496" r:id="rId241"/>
    <p:sldId id="497" r:id="rId242"/>
    <p:sldId id="498" r:id="rId243"/>
    <p:sldId id="499" r:id="rId244"/>
    <p:sldId id="500" r:id="rId245"/>
    <p:sldId id="501" r:id="rId246"/>
    <p:sldId id="502" r:id="rId247"/>
    <p:sldId id="503" r:id="rId248"/>
    <p:sldId id="504" r:id="rId249"/>
    <p:sldId id="505" r:id="rId250"/>
    <p:sldId id="506" r:id="rId251"/>
    <p:sldId id="507" r:id="rId252"/>
    <p:sldId id="508" r:id="rId253"/>
    <p:sldId id="509" r:id="rId254"/>
    <p:sldId id="510" r:id="rId255"/>
    <p:sldId id="511" r:id="rId256"/>
    <p:sldId id="512" r:id="rId257"/>
    <p:sldId id="513" r:id="rId258"/>
    <p:sldId id="514" r:id="rId259"/>
    <p:sldId id="515" r:id="rId260"/>
    <p:sldId id="516" r:id="rId261"/>
    <p:sldId id="517" r:id="rId262"/>
    <p:sldId id="518" r:id="rId263"/>
    <p:sldId id="519" r:id="rId264"/>
    <p:sldId id="520" r:id="rId265"/>
    <p:sldId id="521" r:id="rId266"/>
    <p:sldId id="522" r:id="rId267"/>
    <p:sldId id="523" r:id="rId268"/>
    <p:sldId id="524" r:id="rId269"/>
    <p:sldId id="525" r:id="rId270"/>
    <p:sldId id="526" r:id="rId271"/>
    <p:sldId id="527" r:id="rId272"/>
    <p:sldId id="528" r:id="rId273"/>
    <p:sldId id="529" r:id="rId274"/>
    <p:sldId id="530" r:id="rId275"/>
    <p:sldId id="531" r:id="rId276"/>
    <p:sldId id="532" r:id="rId277"/>
    <p:sldId id="533" r:id="rId278"/>
    <p:sldId id="534" r:id="rId279"/>
    <p:sldId id="535" r:id="rId280"/>
    <p:sldId id="536" r:id="rId281"/>
    <p:sldId id="537" r:id="rId282"/>
    <p:sldId id="538" r:id="rId283"/>
    <p:sldId id="539" r:id="rId284"/>
    <p:sldId id="540" r:id="rId285"/>
    <p:sldId id="541" r:id="rId286"/>
    <p:sldId id="542" r:id="rId287"/>
    <p:sldId id="543" r:id="rId288"/>
    <p:sldId id="544" r:id="rId289"/>
    <p:sldId id="545" r:id="rId290"/>
    <p:sldId id="546" r:id="rId291"/>
    <p:sldId id="547" r:id="rId292"/>
    <p:sldId id="548" r:id="rId293"/>
    <p:sldId id="549" r:id="rId294"/>
    <p:sldId id="550" r:id="rId295"/>
    <p:sldId id="551" r:id="rId296"/>
    <p:sldId id="552" r:id="rId297"/>
    <p:sldId id="553" r:id="rId298"/>
    <p:sldId id="554" r:id="rId299"/>
    <p:sldId id="555" r:id="rId300"/>
    <p:sldId id="556" r:id="rId301"/>
    <p:sldId id="557" r:id="rId302"/>
    <p:sldId id="558" r:id="rId303"/>
    <p:sldId id="559" r:id="rId304"/>
    <p:sldId id="560" r:id="rId305"/>
    <p:sldId id="561" r:id="rId306"/>
    <p:sldId id="562" r:id="rId307"/>
    <p:sldId id="563" r:id="rId308"/>
    <p:sldId id="564" r:id="rId309"/>
    <p:sldId id="565" r:id="rId310"/>
    <p:sldId id="566" r:id="rId311"/>
    <p:sldId id="567" r:id="rId312"/>
    <p:sldId id="568" r:id="rId313"/>
    <p:sldId id="569" r:id="rId314"/>
    <p:sldId id="570" r:id="rId315"/>
    <p:sldId id="571" r:id="rId316"/>
    <p:sldId id="572" r:id="rId317"/>
    <p:sldId id="573" r:id="rId318"/>
    <p:sldId id="574" r:id="rId319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385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312" Type="http://schemas.openxmlformats.org/officeDocument/2006/relationships/slide" Target="slides/slide311.xml"/><Relationship Id="rId317" Type="http://schemas.openxmlformats.org/officeDocument/2006/relationships/slide" Target="slides/slide31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2" Type="http://schemas.openxmlformats.org/officeDocument/2006/relationships/slide" Target="slides/slide301.xml"/><Relationship Id="rId307" Type="http://schemas.openxmlformats.org/officeDocument/2006/relationships/slide" Target="slides/slide306.xml"/><Relationship Id="rId32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3" Type="http://schemas.openxmlformats.org/officeDocument/2006/relationships/slide" Target="slides/slide312.xml"/><Relationship Id="rId318" Type="http://schemas.openxmlformats.org/officeDocument/2006/relationships/slide" Target="slides/slide317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presProps" Target="presProps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viewProps" Target="viewProps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737C-7FC9-46EA-947E-798D9F22D3D5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E0D0-96BC-4297-B894-F130754581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737C-7FC9-46EA-947E-798D9F22D3D5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E0D0-96BC-4297-B894-F130754581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737C-7FC9-46EA-947E-798D9F22D3D5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E0D0-96BC-4297-B894-F130754581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737C-7FC9-46EA-947E-798D9F22D3D5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E0D0-96BC-4297-B894-F130754581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737C-7FC9-46EA-947E-798D9F22D3D5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E0D0-96BC-4297-B894-F130754581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737C-7FC9-46EA-947E-798D9F22D3D5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E0D0-96BC-4297-B894-F130754581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737C-7FC9-46EA-947E-798D9F22D3D5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E0D0-96BC-4297-B894-F130754581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737C-7FC9-46EA-947E-798D9F22D3D5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E0D0-96BC-4297-B894-F130754581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737C-7FC9-46EA-947E-798D9F22D3D5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E0D0-96BC-4297-B894-F130754581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737C-7FC9-46EA-947E-798D9F22D3D5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E0D0-96BC-4297-B894-F130754581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737C-7FC9-46EA-947E-798D9F22D3D5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E0D0-96BC-4297-B894-F130754581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E737C-7FC9-46EA-947E-798D9F22D3D5}" type="datetimeFigureOut">
              <a:rPr lang="en-US" smtClean="0"/>
              <a:t>8/15/2009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E0D0-96BC-4297-B894-F130754581C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 Durer 1471-152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oration-of-the-Trinity-(or-Landauer-Altar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25625" y="0"/>
            <a:ext cx="5492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d-Of-A-Negro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39975" y="0"/>
            <a:ext cx="4464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d-Of-An-Old-Ma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01888" y="0"/>
            <a:ext cx="4340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d-Of-St--Mark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60600" y="0"/>
            <a:ext cx="4621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cules-At-The-Crossroads-1498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62200" y="0"/>
            <a:ext cx="4419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cules-At-The-Crossroad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90763" y="0"/>
            <a:ext cx="4560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-by-a-Pond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41400" y="0"/>
            <a:ext cx="7061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dealistic-Male-And-Female-Figures-(or-Adam-And-Eve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16100" y="0"/>
            <a:ext cx="5511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portuning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95425" y="0"/>
            <a:ext cx="6153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kob Fugger Albrecht_Dürer_08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44713" y="0"/>
            <a:ext cx="4854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kob Fugger by Dur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74875" y="0"/>
            <a:ext cx="4792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ony-In-The-Garden-(Engraved-Passion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98725" y="0"/>
            <a:ext cx="4146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dy-On-Horseback-And-Lansquenet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30438" y="0"/>
            <a:ext cx="4683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entation-for-Christ-I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47863" y="0"/>
            <a:ext cx="5246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entation-Over-Christ-(Engraved-Passion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60638" y="0"/>
            <a:ext cx="4022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ndscape-With-Canno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rge-Turf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49463" y="0"/>
            <a:ext cx="5045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ughing-Peasant-Woma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52675" y="0"/>
            <a:ext cx="4437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t-Fleeing-With-His-Daughters-From-Sodom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cas-Van-Leyde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05050" y="0"/>
            <a:ext cx="4533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crec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824163" y="0"/>
            <a:ext cx="3495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ing-In-Room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85988" y="0"/>
            <a:ext cx="4772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ony-In-The-Garde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60600" y="0"/>
            <a:ext cx="4621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onna-And-Child-(Haller-Madonna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25638" y="0"/>
            <a:ext cx="5291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onna-By-The-Tre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66975" y="0"/>
            <a:ext cx="4208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onna-By-The-Wall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74900" y="0"/>
            <a:ext cx="4392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onna-Crowned-By-An-Angel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12975" y="0"/>
            <a:ext cx="4718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onna-Crowned-By-Two-Angel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74900" y="0"/>
            <a:ext cx="4392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onna-Nursing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73338" y="0"/>
            <a:ext cx="3997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onna-On-A-Grassy-Bench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onna-With-The-Monkey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36813" y="0"/>
            <a:ext cx="4270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onna-With-The-Pear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onna-with-the-Siskin-I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5475" y="0"/>
            <a:ext cx="5353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ert-Durer-the-Elder-at-Age-70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9775" y="0"/>
            <a:ext cx="5124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onna-With-The-Swaddled-Infant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le-And-Female-Nudes-1515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5013" y="0"/>
            <a:ext cx="5132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le-And-Female-Nude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74850" y="0"/>
            <a:ext cx="5194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-In-Armor-On-Horseback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19300" y="0"/>
            <a:ext cx="5105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-Of-Sorrows,-Seated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38413" y="0"/>
            <a:ext cx="4067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-Of-Sorrows-By-The-Column-(Engraved-Passion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68575" y="0"/>
            <a:ext cx="4005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-Of-Sorrows--Seated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38413" y="0"/>
            <a:ext cx="4067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-Of-Sorrows-With-Hands-Bound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49513" y="0"/>
            <a:ext cx="4243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-Of-Sorrows-With-Hands-Raised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24125" y="0"/>
            <a:ext cx="4094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tyrdom-of-the-Ten-Thousand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82775" y="0"/>
            <a:ext cx="5378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duerer_selbstport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79613" y="0"/>
            <a:ext cx="5184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s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90750" y="0"/>
            <a:ext cx="476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yrdom-Of-The-Ten-Thousand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97075" y="0"/>
            <a:ext cx="5149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ivity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01888" y="0"/>
            <a:ext cx="4340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mesi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73288" y="0"/>
            <a:ext cx="4797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uremburg-Woman-Dressed-for-Church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11425" y="0"/>
            <a:ext cx="4119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iental-Family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30438" y="0"/>
            <a:ext cx="4683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iental-Ruler-Enthroned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81263" y="0"/>
            <a:ext cx="4181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pheus-Slain-By-Bacchantes--With-A-Boy-Running-Away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71688" y="0"/>
            <a:ext cx="5000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s-Of-Marginal-Drawings-For-Emperor-Maximilian's-Prayer-Book-(Pic1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90750" y="0"/>
            <a:ext cx="476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s-Of-Marginal-Drawings-For-Emperor-Maximilian's-Prayer-Book-(Pic2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16150" y="0"/>
            <a:ext cx="4710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Dürer_066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3875" y="0"/>
            <a:ext cx="5556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umgartner-Altar-(central-panel)-I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08175" y="0"/>
            <a:ext cx="5326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umgartner-Altar-(detail-of-right-wing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330575" y="0"/>
            <a:ext cx="2482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umgartner-Altar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68338"/>
            <a:ext cx="9144000" cy="552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asants-At-The-Market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11425" y="0"/>
            <a:ext cx="4119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late-Washing-His-Hands-(Engraved-Passion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98725" y="0"/>
            <a:ext cx="4146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ne-Tre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27288" y="0"/>
            <a:ext cx="4287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nd-in-the-Wood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3338"/>
            <a:ext cx="9144000" cy="6789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a-Gentlema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03450" y="0"/>
            <a:ext cx="4737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A-Girl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Albrecht-Durer-the-Elder-I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54225" y="0"/>
            <a:ext cx="5035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Dürer_096 Mannes vor grünem Hintergrun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1238" y="0"/>
            <a:ext cx="4579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A-Man-1498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38325" y="0"/>
            <a:ext cx="5467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a-Man-I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70125" y="0"/>
            <a:ext cx="4603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An-Unknown-Ma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55838" y="0"/>
            <a:ext cx="4630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a-Woman-with-Her-Hair-Dow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14538" y="0"/>
            <a:ext cx="5114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a-Woman-with-Her-Hair-Up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19300" y="0"/>
            <a:ext cx="5105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A-Young-Furleger-With-Loose-Hair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19300" y="0"/>
            <a:ext cx="5105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Barbara-Durer-I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11375" y="0"/>
            <a:ext cx="4921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Barbara-Durer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46300" y="0"/>
            <a:ext cx="4851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Burkard-von-Speyer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70088" y="0"/>
            <a:ext cx="5202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Dürer's-Father-at-70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49463" y="0"/>
            <a:ext cx="5045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Dürer_1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00238" y="0"/>
            <a:ext cx="5343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Elsbeth-Tucher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Emperor-Maximilia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12938" y="0"/>
            <a:ext cx="5318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Emperor-Maximillian-I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19313" y="0"/>
            <a:ext cx="4903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Frederick-the-Wis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36775" y="0"/>
            <a:ext cx="4868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Hieronymus-Holzschuher-15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97088" y="0"/>
            <a:ext cx="4949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Hieronymus-Holzschuher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46300" y="0"/>
            <a:ext cx="4851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Jakob-Muffel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97088" y="0"/>
            <a:ext cx="4948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Johannes-Kleberger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49375" y="0"/>
            <a:ext cx="6443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Lucas-Van-Leyde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30438" y="0"/>
            <a:ext cx="4683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Michael-Wolgemut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22388" y="0"/>
            <a:ext cx="6497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iance-Coat-of-Arms-of-the-Durer-and-Holper-Familie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25625" y="0"/>
            <a:ext cx="5492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Oswald-Krel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49463" y="0"/>
            <a:ext cx="5045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Oswolt-Krel-I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43100" y="0"/>
            <a:ext cx="5256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Oswolt-Krel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74663"/>
            <a:ext cx="9144000" cy="590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Philip-Melanchtho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33600" y="0"/>
            <a:ext cx="4876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St-Sebastian-With-An-Arrow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14538" y="0"/>
            <a:ext cx="5114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-Of-Ulrich-Varnbuhler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27238" y="0"/>
            <a:ext cx="5087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r-View-Of-A-Female-Nude-Holding-A-Cap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57475" y="0"/>
            <a:ext cx="3829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surrection-(Engraved-Passion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24125" y="0"/>
            <a:ext cx="4094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stic-Coupl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55838" y="0"/>
            <a:ext cx="4630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int-John's-Church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5413"/>
            <a:ext cx="9144000" cy="660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gel-With-The-Key-To-The-Bottomless-Pit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03450" y="0"/>
            <a:ext cx="4737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yr-Family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03500" y="0"/>
            <a:ext cx="3935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ted-Nude-Child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47913" y="0"/>
            <a:ext cx="4446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ted-Prophet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85950" y="0"/>
            <a:ext cx="5370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ted-Woma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28838" y="0"/>
            <a:ext cx="4886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lf-Portrait-at-13-I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47900" y="0"/>
            <a:ext cx="4648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lf-Portrait-at-22-I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49463" y="0"/>
            <a:ext cx="5045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lf-Portrait-in-a-Fur-Collard-Rob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59000" y="0"/>
            <a:ext cx="4824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de--Front--And-Back-View-Of-A-Helmet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93963" y="0"/>
            <a:ext cx="4156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x-Goblet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04800" y="0"/>
            <a:ext cx="8532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l-Justitiae-(or-The-Judge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20913" y="0"/>
            <a:ext cx="4700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draught Dur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854200"/>
            <a:ext cx="9144000" cy="314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nunciatio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28838" y="0"/>
            <a:ext cx="4886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-1.-Christopher-Facing-To-The-Right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59038" y="0"/>
            <a:ext cx="4225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-Anthony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53988"/>
            <a:ext cx="9144000" cy="655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-Bartholomew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03488" y="0"/>
            <a:ext cx="4137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-Christopher-Carrying-the-Christ-Child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338513" y="0"/>
            <a:ext cx="2465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-Christopher-Facing-To-The-Left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66975" y="0"/>
            <a:ext cx="4208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-Christopher-Facing-To-The-Right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59038" y="0"/>
            <a:ext cx="4225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-George-On-Foot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81263" y="0"/>
            <a:ext cx="4181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-George-On-Horseback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60563" y="0"/>
            <a:ext cx="5221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-Jerome-By-The-Pollard-Willow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85938" y="0"/>
            <a:ext cx="5572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-Jerome-In-His-Study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36763" y="0"/>
            <a:ext cx="5070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werp-('Antorff'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0163" y="0"/>
            <a:ext cx="9083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-Jerome-in-the-Wildernes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57400" y="0"/>
            <a:ext cx="5027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-Jerom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0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-Jerome-Penitent-In-The-Wildernes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2825" y="0"/>
            <a:ext cx="4578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-John-Lamenting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43138" y="0"/>
            <a:ext cx="4657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-Michael's-Fight-Against-the-Drago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68525" y="0"/>
            <a:ext cx="4806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-Paul-(First-State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46350" y="0"/>
            <a:ext cx="4049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-Paul-(Second-State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46350" y="0"/>
            <a:ext cx="4049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-Peter-And-St.-John-Healing-The-Crippl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41588" y="0"/>
            <a:ext cx="4059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-Philip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38413" y="0"/>
            <a:ext cx="4067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-Sebastian-At-The-Tre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60638" y="0"/>
            <a:ext cx="4022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-Nuremberg-Costume-Study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06650" y="0"/>
            <a:ext cx="4330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-Simo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44750" y="0"/>
            <a:ext cx="4252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.-Thoma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81263" y="0"/>
            <a:ext cx="4181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--Anthony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47638"/>
            <a:ext cx="9144000" cy="6561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--Christopher-Carrying-The-Christ-Child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335338" y="0"/>
            <a:ext cx="2473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--Christopher-Facing-To-The-Left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66975" y="0"/>
            <a:ext cx="4208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--Christopher-Facing-To-The-Right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59038" y="0"/>
            <a:ext cx="4225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--Eustac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28838" y="0"/>
            <a:ext cx="4886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--George-On-Foot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81263" y="0"/>
            <a:ext cx="4181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--George-On-Horseback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60563" y="0"/>
            <a:ext cx="5221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--Jerome-By-The-Pollard-Willow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85938" y="0"/>
            <a:ext cx="5572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ollo-And-Diana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62200" y="0"/>
            <a:ext cx="4419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--Jerome-In-His-Study-(Without-Cardinals-Robes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46350" y="0"/>
            <a:ext cx="4049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--John-Lamenting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43138" y="0"/>
            <a:ext cx="4657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--Michaels-Fight-Against-The-Drago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68525" y="0"/>
            <a:ext cx="4806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--Peter-And-St--John-Healing-The-Crippl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41588" y="0"/>
            <a:ext cx="4059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--Philip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38413" y="0"/>
            <a:ext cx="4067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-Sebastian-At-The-Column---First-Stat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30450" y="0"/>
            <a:ext cx="4481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--Sebastian-At-The-Tre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60638" y="0"/>
            <a:ext cx="4022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--Simo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44750" y="0"/>
            <a:ext cx="4252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--Thoma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81263" y="0"/>
            <a:ext cx="4181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y-Of-Drapery-1508-Drawing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68525" y="0"/>
            <a:ext cx="4806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ollo-With-The-Solar-Disc-And-Diana-Trying-To-Shield-Herself-From-The-Rays-With-Her-Uplifted-Hand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76463" y="0"/>
            <a:ext cx="4789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y-Of-Drapery-1508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57475" y="0"/>
            <a:ext cx="3829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y-Of-Drapery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36775" y="0"/>
            <a:ext cx="4868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darium-Displayed-By-Two-Angel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288" y="0"/>
            <a:ext cx="9113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darium-Spread-Out-By-An-Angel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41538" y="0"/>
            <a:ext cx="4859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ylvan-Men-With-Heraldic-Shield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03488" y="0"/>
            <a:ext cx="4137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Adoration-of-the-Magi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08038" y="0"/>
            <a:ext cx="7526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Adoration-Of-The-Wise-Me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2388" y="0"/>
            <a:ext cx="9039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Altarpiece-of-the-Rose-Garland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74688" y="0"/>
            <a:ext cx="7793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Architect-Hieronymus-Of-Augsburg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22513" y="0"/>
            <a:ext cx="4498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Bagpiper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ostl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41588" y="0"/>
            <a:ext cx="4059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Cathedral-Of-Aix-La-Chapelle-With-Its-Surroundings--Seen-From-The-Coronation-Hall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4450" y="0"/>
            <a:ext cx="9053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Conversion-Of-St--Paul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81225" y="0"/>
            <a:ext cx="4779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Cook-And-His-Wif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98688" y="0"/>
            <a:ext cx="4745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Death-Of-Orpheu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52625" y="0"/>
            <a:ext cx="5238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Death-Of-The-Virgi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30438" y="0"/>
            <a:ext cx="4683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Desperate-Ma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41538" y="0"/>
            <a:ext cx="4859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Dresden-Altarpiece-(central-panel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47863" y="0"/>
            <a:ext cx="5246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Dresden-Altarpiece-(side-wings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47863" y="0"/>
            <a:ext cx="5246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Dresden-Altarpiec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90563"/>
            <a:ext cx="9144000" cy="5475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Fall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19300" y="0"/>
            <a:ext cx="5105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ostle-Philip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46263" y="0"/>
            <a:ext cx="5449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Flight-into-Egypt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93925" y="0"/>
            <a:ext cx="4754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Four-Horsemen-Of-The-Apocalyps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12975" y="0"/>
            <a:ext cx="4718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Four-Witches-(or-Judgment-of-Paris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78063" y="0"/>
            <a:ext cx="4586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Great-Courier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09638" y="0"/>
            <a:ext cx="7324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Holy-Family-In-A-Room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38325" y="0"/>
            <a:ext cx="5467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Holy-Family-In-A-Trelli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28838" y="0"/>
            <a:ext cx="4886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Holy-Family-With-St--John--The-Magdalen-And-Nicodemu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19263" y="0"/>
            <a:ext cx="5705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Jabach-Altarpiec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17588" y="0"/>
            <a:ext cx="7107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Knight--Death-And-The-Devil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14538" y="0"/>
            <a:ext cx="5114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Lamentation-1513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510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--Quarry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35163" y="0"/>
            <a:ext cx="5273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Lamentation-I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30438" y="0"/>
            <a:ext cx="4683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Lamentatio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2563" y="0"/>
            <a:ext cx="8778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Large-Hors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08213" y="0"/>
            <a:ext cx="4727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Madonna-And-Child-On-A-Grassy-Bank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33600" y="0"/>
            <a:ext cx="4876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Madonna-And-Child-With-A-Music-Making-Angel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57438" y="0"/>
            <a:ext cx="4427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Man-Of-Sorrow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70125" y="0"/>
            <a:ext cx="4603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Monstrous-Sow-Of-Landser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63625" y="0"/>
            <a:ext cx="7016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Nativity--Adoration-Of-The-Christ-Child-In-The-Stables-with-The-Virgin-And-St.-Joseph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Paumgartner-Alterpiec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04813"/>
            <a:ext cx="9144000" cy="6046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Peasant-And-His-Wife-At-Market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68575" y="0"/>
            <a:ext cx="4005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-Young-Girl-Of-Cologne-And-Durer's-Wif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0800"/>
            <a:ext cx="9144000" cy="6754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Penance-Of-St--John-Chrysostom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41575" y="0"/>
            <a:ext cx="4260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Piece-Of-Turf-With-The-Columbin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52625" y="0"/>
            <a:ext cx="5238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Prodigal-So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19213" y="0"/>
            <a:ext cx="6505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Sea-Monster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54225" y="0"/>
            <a:ext cx="5035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Seven-Sorrows-Of-The-Virgi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60600" y="0"/>
            <a:ext cx="4621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Seven-Sorrows-of-the-Virgin--The-Flight-into-Egypt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12975" y="0"/>
            <a:ext cx="4718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Small-Courier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20913" y="0"/>
            <a:ext cx="4700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Small-Hors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24113" y="0"/>
            <a:ext cx="4295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Standard-Bearer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63813" y="0"/>
            <a:ext cx="4014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Temptation-Of-The-Idler-(or-The-Dream-Of-The-Doctor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93963" y="0"/>
            <a:ext cx="4156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aring-Of-The-Cross-(Engraved-Passion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16188" y="0"/>
            <a:ext cx="4111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Virgin-among-a-Multitute-of-Animal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54225" y="0"/>
            <a:ext cx="5035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Virgin-Nursing-The-Child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22513" y="0"/>
            <a:ext cx="4498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Virgin-On-The-Crescent-1499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63763" y="0"/>
            <a:ext cx="4814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Virgin-On-The-Crescent-With-A-Crown-Of-Stars-(Second-State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38413" y="0"/>
            <a:ext cx="4067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Virgin-On-The-Crescent-With-A-Diadem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54275" y="0"/>
            <a:ext cx="4233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Virgin-With-The-Dragonfly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Virgin-With-The-Infant-Christ-And-St--Ann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46350" y="0"/>
            <a:ext cx="4049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Virgin-With-Two-Angels-And-Four-Saints-(or-St.-Catherine-St.-John-The-Evangelist,-St.-James-The-Great-And-St.-Joseph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19088"/>
            <a:ext cx="9144000" cy="6218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ree-Peasants-In-Conversatio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85988" y="0"/>
            <a:ext cx="4772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ree-Putti-With-Shield-And-Helmet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81263" y="0"/>
            <a:ext cx="4181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electo Frederick the Wis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81213" y="0"/>
            <a:ext cx="4981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rnhard-von-Deese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43138" y="0"/>
            <a:ext cx="4657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ree-Studies-From-Nature-For-Adam's-Arms-In-The-1504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14538" y="0"/>
            <a:ext cx="5114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ish-Horsema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05050" y="0"/>
            <a:ext cx="4533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-Musician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774950" y="0"/>
            <a:ext cx="3592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ezianische-junge-Frau-(or-The-Young-Woman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7588" y="0"/>
            <a:ext cx="4568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ew-of-Arco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47775" y="0"/>
            <a:ext cx="6646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ew-Of-Heroldsberg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57188" y="0"/>
            <a:ext cx="8428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rgin-and-Child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16138" y="0"/>
            <a:ext cx="4911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rgin-and-Child-with-Half-a-Pear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32000" y="0"/>
            <a:ext cx="5080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rgin-and-Child-with-St.-Ann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00238" y="0"/>
            <a:ext cx="5343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ping-Cherub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57388" y="0"/>
            <a:ext cx="5229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trayal-Of-Christ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54275" y="0"/>
            <a:ext cx="4233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ibald-Pirckheimer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66975" y="0"/>
            <a:ext cx="4208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ibald-Pirkheimer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28838" y="0"/>
            <a:ext cx="4886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ow-Mill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4613"/>
            <a:ext cx="9144000" cy="670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ged-Man,-In-Idealistic-Clothing,-Playing-a-Lut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03450" y="0"/>
            <a:ext cx="4737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g-of-a-Roller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28713" y="0"/>
            <a:ext cx="6884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re-Drawing-Mill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22250"/>
            <a:ext cx="9144000" cy="6411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tch-Riding-Backwards-On-A-Goat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55875" y="0"/>
            <a:ext cx="4032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ung-Couple-Threatened-By-Death-(or-The-Promenade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86038" y="0"/>
            <a:ext cx="3970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ung-Woman-Attacked-By-Death-(or-The-Ravisher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30350" y="0"/>
            <a:ext cx="6083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rth-Of-The-Virgi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43138" y="0"/>
            <a:ext cx="4657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y's-Hand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57350" y="0"/>
            <a:ext cx="5827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dinal-Albrecht-Of-Brandenburg-(or-The-Great-Cardinal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51063" y="0"/>
            <a:ext cx="4841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spar-Sturm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65100"/>
            <a:ext cx="9144000" cy="6526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stle-Court-(Innsbruck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60563" y="0"/>
            <a:ext cx="5221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-Among-The-Doctor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23888" y="0"/>
            <a:ext cx="7894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-as-the-Man-of-Sorrows-I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66975" y="0"/>
            <a:ext cx="4208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-Before-Caiaphas-(Engraved-Passion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20950" y="0"/>
            <a:ext cx="4102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kre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28650"/>
            <a:ext cx="9144000" cy="560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-Before-Pilate-(Engraved-Passion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89200" y="0"/>
            <a:ext cx="4164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-Crowned-With-Thorns-1504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16150" y="0"/>
            <a:ext cx="4710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-Crowned-With-Thorn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63813" y="0"/>
            <a:ext cx="4014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-On-The-Mount-Of-Olives-1521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3338"/>
            <a:ext cx="9144000" cy="6789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-On-The-Mount-Of-Olive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6038"/>
            <a:ext cx="9144000" cy="676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at-Of-Arms-With-A-Skull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12975" y="0"/>
            <a:ext cx="4718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at-Of-Arms-With-Lion-And-Rooster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7600" y="0"/>
            <a:ext cx="4367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ucifixion-1508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03450" y="0"/>
            <a:ext cx="4737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ucifixion-(Engraved-Passion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46350" y="0"/>
            <a:ext cx="4049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ucifixion-With-Many-Figure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47900" y="0"/>
            <a:ext cx="4648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duction-Of-Proserpine-On-A-Unicor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55838" y="0"/>
            <a:ext cx="4630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pid-the-Honey-Thief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07950"/>
            <a:ext cx="9144000" cy="6640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ncing-Peasant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44750" y="0"/>
            <a:ext cx="4252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position-(Engraved-Passion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41575" y="0"/>
            <a:ext cx="4260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ign-For-A-Goblet--With-A-Variant-Of-The-Bas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54275" y="0"/>
            <a:ext cx="4233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erer-Pray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30438" y="0"/>
            <a:ext cx="4683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41288"/>
            <a:ext cx="9144000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9.bmp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82763" y="0"/>
            <a:ext cx="5576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-01x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71700" y="0"/>
            <a:ext cx="4800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-02x Portrait of the Artist's Father 149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06588" y="0"/>
            <a:ext cx="5329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-03x The Feast of the Rose Garlands 150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88950" y="0"/>
            <a:ext cx="8166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am-and-Eve-(The-Fall-of-Man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97088" y="0"/>
            <a:ext cx="4948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-04x Adoration of the Trinity 15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14500" y="0"/>
            <a:ext cx="5715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-05x Adoration of the Magi 1504-0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14375" y="0"/>
            <a:ext cx="7715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-06x Adam and Eve 150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00238" y="0"/>
            <a:ext cx="5343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-10x  Praying Hands 15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74875" y="0"/>
            <a:ext cx="4794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-10x praying hand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74875" y="0"/>
            <a:ext cx="4794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 abduction of a woma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0525"/>
            <a:ext cx="9144000" cy="6075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 lobst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50900"/>
            <a:ext cx="9144000" cy="515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 man with a dril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95550" y="0"/>
            <a:ext cx="4151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 self2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09788" y="0"/>
            <a:ext cx="4922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 walru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17500"/>
            <a:ext cx="9144000" cy="622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am-And-Ev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 win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27113" y="0"/>
            <a:ext cx="7089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 women's bat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06500" y="0"/>
            <a:ext cx="6731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_man_of_sorrow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09825" y="0"/>
            <a:ext cx="4322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_self_portarit_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81213" y="0"/>
            <a:ext cx="4981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_Young_Har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81138" y="0"/>
            <a:ext cx="6181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's-Mother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55838" y="0"/>
            <a:ext cx="4630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s-rhino-15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6375" y="0"/>
            <a:ext cx="8731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rer's-Wife-Agne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11425" y="0"/>
            <a:ext cx="4119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blematic-Design-with-a-Cran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33600" y="0"/>
            <a:ext cx="4876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peror-Charlemagn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070225" y="0"/>
            <a:ext cx="3001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am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308350" y="0"/>
            <a:ext cx="2527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peror-Maximilian-I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90713" y="0"/>
            <a:ext cx="5360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peror-Sigismund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052763" y="0"/>
            <a:ext cx="3036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smu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20913" y="0"/>
            <a:ext cx="4700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smus-Of-Rotterdam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36763" y="0"/>
            <a:ext cx="5070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e-I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290888" y="0"/>
            <a:ext cx="2562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et-Of-A-Kneeling-Ma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52625" y="0"/>
            <a:ext cx="5238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male-Nude-(With-Headcloth-And-Slippers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806700" y="0"/>
            <a:ext cx="3530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ve-Lansquenets-And-An-Oriental-On-Horseback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08038" y="0"/>
            <a:ext cx="7526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ve-Male-Nude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0"/>
            <a:ext cx="7315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gellation-(Engraved-Passion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11425" y="0"/>
            <a:ext cx="4119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oration-Of-The-Magi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39788" y="0"/>
            <a:ext cx="7464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est-Glade-With-A-Walled-Fountain-By-Which-Two-Men-Are-Sitting-(or-St.-Anthony-And-St.-Paul,-Identified-By-The-Flying-Raven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82700" y="0"/>
            <a:ext cx="6577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tune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735263" y="0"/>
            <a:ext cx="3671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untain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784475" y="0"/>
            <a:ext cx="3575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ur-Apostles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2825" y="0"/>
            <a:ext cx="4578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derick-The-Wise--Elector-Of-Saxony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70138" y="0"/>
            <a:ext cx="4402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s-Tucher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33563" y="0"/>
            <a:ext cx="5475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rrowing-Of-Hell-(Engraved-Passion)-(or-Christ-In-Limbo)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76500" y="0"/>
            <a:ext cx="4191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d-Of-An-Angel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76463" y="0"/>
            <a:ext cx="4789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d-Of-An-Apostle-Looking-Downward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90750" y="0"/>
            <a:ext cx="476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d-Of-An-Apostle-Looking-Upward-lar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25675" y="0"/>
            <a:ext cx="4692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318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318</vt:i4>
      </vt:variant>
    </vt:vector>
  </HeadingPairs>
  <TitlesOfParts>
    <vt:vector size="3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  <vt:lpstr>Slide 249</vt:lpstr>
      <vt:lpstr>Slide 250</vt:lpstr>
      <vt:lpstr>Slide 251</vt:lpstr>
      <vt:lpstr>Slide 252</vt:lpstr>
      <vt:lpstr>Slide 253</vt:lpstr>
      <vt:lpstr>Slide 254</vt:lpstr>
      <vt:lpstr>Slide 255</vt:lpstr>
      <vt:lpstr>Slide 256</vt:lpstr>
      <vt:lpstr>Slide 257</vt:lpstr>
      <vt:lpstr>Slide 258</vt:lpstr>
      <vt:lpstr>Slide 259</vt:lpstr>
      <vt:lpstr>Slide 260</vt:lpstr>
      <vt:lpstr>Slide 261</vt:lpstr>
      <vt:lpstr>Slide 262</vt:lpstr>
      <vt:lpstr>Slide 263</vt:lpstr>
      <vt:lpstr>Slide 264</vt:lpstr>
      <vt:lpstr>Slide 265</vt:lpstr>
      <vt:lpstr>Slide 266</vt:lpstr>
      <vt:lpstr>Slide 267</vt:lpstr>
      <vt:lpstr>Slide 268</vt:lpstr>
      <vt:lpstr>Slide 269</vt:lpstr>
      <vt:lpstr>Slide 270</vt:lpstr>
      <vt:lpstr>Slide 271</vt:lpstr>
      <vt:lpstr>Slide 272</vt:lpstr>
      <vt:lpstr>Slide 273</vt:lpstr>
      <vt:lpstr>Slide 274</vt:lpstr>
      <vt:lpstr>Slide 275</vt:lpstr>
      <vt:lpstr>Slide 276</vt:lpstr>
      <vt:lpstr>Slide 277</vt:lpstr>
      <vt:lpstr>Slide 278</vt:lpstr>
      <vt:lpstr>Slide 279</vt:lpstr>
      <vt:lpstr>Slide 280</vt:lpstr>
      <vt:lpstr>Slide 281</vt:lpstr>
      <vt:lpstr>Slide 282</vt:lpstr>
      <vt:lpstr>Slide 283</vt:lpstr>
      <vt:lpstr>Slide 284</vt:lpstr>
      <vt:lpstr>Slide 285</vt:lpstr>
      <vt:lpstr>Slide 286</vt:lpstr>
      <vt:lpstr>Slide 287</vt:lpstr>
      <vt:lpstr>Slide 288</vt:lpstr>
      <vt:lpstr>Slide 289</vt:lpstr>
      <vt:lpstr>Slide 290</vt:lpstr>
      <vt:lpstr>Slide 291</vt:lpstr>
      <vt:lpstr>Slide 292</vt:lpstr>
      <vt:lpstr>Slide 293</vt:lpstr>
      <vt:lpstr>Slide 294</vt:lpstr>
      <vt:lpstr>Slide 295</vt:lpstr>
      <vt:lpstr>Slide 296</vt:lpstr>
      <vt:lpstr>Slide 297</vt:lpstr>
      <vt:lpstr>Slide 298</vt:lpstr>
      <vt:lpstr>Slide 299</vt:lpstr>
      <vt:lpstr>Slide 300</vt:lpstr>
      <vt:lpstr>Slide 301</vt:lpstr>
      <vt:lpstr>Slide 302</vt:lpstr>
      <vt:lpstr>Slide 303</vt:lpstr>
      <vt:lpstr>Slide 304</vt:lpstr>
      <vt:lpstr>Slide 305</vt:lpstr>
      <vt:lpstr>Slide 306</vt:lpstr>
      <vt:lpstr>Slide 307</vt:lpstr>
      <vt:lpstr>Slide 308</vt:lpstr>
      <vt:lpstr>Slide 309</vt:lpstr>
      <vt:lpstr>Slide 310</vt:lpstr>
      <vt:lpstr>Slide 311</vt:lpstr>
      <vt:lpstr>Slide 312</vt:lpstr>
      <vt:lpstr>Slide 313</vt:lpstr>
      <vt:lpstr>Slide 314</vt:lpstr>
      <vt:lpstr>Slide 315</vt:lpstr>
      <vt:lpstr>Slide 316</vt:lpstr>
      <vt:lpstr>Slide 317</vt:lpstr>
      <vt:lpstr>Slide 318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</cp:revision>
  <dcterms:created xsi:type="dcterms:W3CDTF">2009-08-16T01:46:00Z</dcterms:created>
  <dcterms:modified xsi:type="dcterms:W3CDTF">2009-08-16T01:47:02Z</dcterms:modified>
</cp:coreProperties>
</file>